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58" r:id="rId6"/>
    <p:sldId id="272" r:id="rId7"/>
    <p:sldId id="268" r:id="rId8"/>
    <p:sldId id="269" r:id="rId9"/>
    <p:sldId id="260" r:id="rId10"/>
    <p:sldId id="263" r:id="rId11"/>
    <p:sldId id="261" r:id="rId12"/>
  </p:sldIdLst>
  <p:sldSz cx="12192000" cy="6858000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84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DFB6E-6C2C-4957-B432-903C7BBB0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D64FD9-6A24-4AB0-93DB-1A84905FC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10BC3D-882C-4B29-BA8C-F40B35FD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5DB014-C80A-4CDB-9637-AFC2EC2D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471356-63AB-40BA-A3E1-51B4DBAC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26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21BBC-C912-4DDF-ACE4-3EB773B0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C1C1E0-E4C7-4562-B573-399556CE6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A67925-85DF-4FB0-AE9D-8FFF3746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319E1D-D756-4CC5-882C-BE6D8A80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91DFD0-C64C-41AE-AF59-A9F97D96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39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929EE1B-C853-47A2-A18B-2E9C78D0C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975E42-E959-42D0-A423-E64EB7B73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49E7C9-906A-4521-89C7-9E9FA348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F468A1-9363-442D-94E7-3C0E8687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9AD452-4BDA-48B4-938B-EEF18AD2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41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D60F3-21A7-4226-B6A4-49378BD1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928052-5775-41F0-8067-CB88671DD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51C520-8482-4D3A-87DC-87D8EFE2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0133D-06F9-4D6F-8068-4DCE83AB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5ECA9D-51F3-4F02-B438-629B19D2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48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95B6C-8734-4D57-8B11-A02A7F92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6D7CC9-D75B-4BAC-8C8B-02CA6ABC5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7811E1-DFFC-4C50-ABF7-5BA47660D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EBF247-9CF9-4E2A-8927-938AFA5E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DDBEA6-62AF-4666-9779-23E52046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17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36F44-2B7B-4FC1-8071-C50B25B7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9E77E7-35B0-4287-8D14-5016A474D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6A6ACD-EEAE-479C-ABF2-84B59533E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DF771F-0EA1-49FC-82A1-48BE0F8C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12DD84-2A6D-4CEB-A7A8-30FBA9C2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48D035-25F5-4D00-8AFA-367C6230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16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6D832-D67E-4E57-89F4-788954E6A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477553-A8AB-4A7B-827B-57CAAE0C0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4357FA-EA7D-4ABB-8283-F30139495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8CAE62-311D-40CA-B4AC-C1257F66A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82224B-47DE-411D-BE53-E62920319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FEE9140-6D22-41CD-8994-E428A13C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98DB6E1-B167-47F0-90FC-E2FC5F33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E13DAB-8EC7-496D-B1C5-FBD79ACE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44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0620-2910-4043-9412-52C36D4C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D4DC22-8B67-4A0C-A03E-4C101C24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B32D6C-DF16-4556-BCE7-C10081C8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44166A-E942-4538-917E-95EEF659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46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A8AD97-3F1D-4AE6-A321-0E430E76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7C67BAB-AC17-4D83-BF37-25CE732F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B1AE17-24ED-478C-8E51-432615CD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100FA-63D2-4CEC-B212-394AC22E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289A21-CACF-47D2-BE50-B83C23735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242BDF-5FBE-4817-9B2C-3EC0CDFE5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D475DD-81C8-44E4-AC27-B25026A8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1287A4-B835-4E41-9852-2EF1F9F0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38FA81-EE45-416F-8582-58DD8735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25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945C5-D041-47E3-A569-9142F7B4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0BB8A7-0107-4D41-8625-E5932C0A2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56AC1B-ACF7-4A5F-B93D-BB13AD426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4D58E8-6C35-4ACF-AFE4-ECFFC885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1EC835-DDC9-43FB-87ED-0E7E8794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90605C-FAC9-47A9-9C23-29334B72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62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5034856-6FED-4223-B550-E6DCFDE5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CD5EC2-6C3E-4EE1-A17A-440A21CFA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39ABB3-0575-4310-8366-037E95007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E17B4-6E56-42DF-AE2D-6774E8D1C72C}" type="datetimeFigureOut">
              <a:rPr lang="nl-NL" smtClean="0"/>
              <a:t>24-10-2022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969CEE-8B95-4F09-B06C-FA41605CC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90DDB8-D5C3-4D72-AECC-EEACC70A7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E74A7-6209-4C2A-BE9C-F54D838EB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5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6E54C-CD38-4E86-9003-46BE6617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323" y="4690321"/>
            <a:ext cx="7209453" cy="1877106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/>
              <a:t>Recycletarief in Noordoostpolder</a:t>
            </a:r>
            <a:br>
              <a:rPr lang="nl-NL" b="1" dirty="0"/>
            </a:br>
            <a:br>
              <a:rPr lang="nl-NL" b="1" dirty="0"/>
            </a:br>
            <a:r>
              <a:rPr lang="nl-NL" sz="3600" b="1" dirty="0"/>
              <a:t>thema bijeenkomst afval wijk </a:t>
            </a:r>
            <a:r>
              <a:rPr lang="nl-NL" sz="3600" b="1" dirty="0" err="1"/>
              <a:t>Espelervaart</a:t>
            </a:r>
            <a:br>
              <a:rPr lang="nl-NL" sz="3600" b="1" dirty="0"/>
            </a:br>
            <a:r>
              <a:rPr lang="nl-NL" sz="3600" b="1" dirty="0"/>
              <a:t>24 oktober 2022</a:t>
            </a: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sz="1800" b="1" dirty="0"/>
            </a:br>
            <a:r>
              <a:rPr lang="nl-NL" sz="1800" b="1" dirty="0"/>
              <a:t>Arjan-Kees Brinkman		Adviseur afval</a:t>
            </a:r>
            <a:br>
              <a:rPr lang="nl-NL" sz="1800" b="1" dirty="0"/>
            </a:br>
            <a:endParaRPr lang="nl-NL" sz="18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EA2782-1636-4931-A92A-76CFA809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633" y="1229803"/>
            <a:ext cx="2676054" cy="20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1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E2E4-84F7-44B8-82AA-596AD387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Recycletarief in Noordoostpolder / </a:t>
            </a:r>
            <a:r>
              <a:rPr lang="nl-NL" sz="3200" b="1" dirty="0" err="1"/>
              <a:t>Espelervaart</a:t>
            </a:r>
            <a:endParaRPr lang="nl-NL" sz="32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7A0978-04DB-41E2-86F3-2DC37174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469" y="584528"/>
            <a:ext cx="2369645" cy="18072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8696B8-852C-4902-9074-8AE2CC65B119}"/>
              </a:ext>
            </a:extLst>
          </p:cNvPr>
          <p:cNvSpPr txBox="1"/>
          <p:nvPr/>
        </p:nvSpPr>
        <p:spPr>
          <a:xfrm>
            <a:off x="959498" y="1945437"/>
            <a:ext cx="102730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lvl="1"/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E732310-2F6C-4330-8495-B454C52D0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06" t="18844" r="12449" b="21837"/>
          <a:stretch/>
        </p:blipFill>
        <p:spPr>
          <a:xfrm>
            <a:off x="894184" y="1690686"/>
            <a:ext cx="10107764" cy="48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E2E4-84F7-44B8-82AA-596AD387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Recycletarief in Noordoostpolder / </a:t>
            </a:r>
            <a:r>
              <a:rPr lang="nl-NL" sz="3200" b="1" dirty="0" err="1"/>
              <a:t>Espelervaart</a:t>
            </a:r>
            <a:endParaRPr lang="nl-NL" sz="32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7A0978-04DB-41E2-86F3-2DC37174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41" y="613266"/>
            <a:ext cx="2369645" cy="18072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8696B8-852C-4902-9074-8AE2CC65B119}"/>
              </a:ext>
            </a:extLst>
          </p:cNvPr>
          <p:cNvSpPr txBox="1"/>
          <p:nvPr/>
        </p:nvSpPr>
        <p:spPr>
          <a:xfrm>
            <a:off x="959498" y="1901249"/>
            <a:ext cx="102730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Aandachtspunten / ontwikkelingen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2400" dirty="0"/>
              <a:t>Gescheiden inzameling luierafval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2400" dirty="0"/>
              <a:t>Focus op kwaliteit grondstoffen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2400" dirty="0"/>
              <a:t>Inzameling PBD bij hoogbouw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2400" dirty="0"/>
              <a:t>Hoe betrekken / stimuleren we specifieke doelgroepen:</a:t>
            </a:r>
          </a:p>
          <a:p>
            <a:pPr lvl="1"/>
            <a:r>
              <a:rPr lang="nl-NL" sz="2400" dirty="0"/>
              <a:t>    (kwijtschelding, allochtone inwoners)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2400" dirty="0"/>
              <a:t>Toegangscontrole gratis gedeelte Milieustraat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2400" dirty="0"/>
              <a:t>Statiegeld blikjes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2400" dirty="0"/>
              <a:t>Stijging afvallasten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2400" dirty="0">
                <a:sym typeface="Wingdings" panose="05000000000000000000" pitchFamily="2" charset="2"/>
              </a:rPr>
              <a:t>Evaluatie recycletarief gemeenteraad 2</a:t>
            </a:r>
            <a:r>
              <a:rPr lang="nl-NL" sz="2400" baseline="30000" dirty="0">
                <a:sym typeface="Wingdings" panose="05000000000000000000" pitchFamily="2" charset="2"/>
              </a:rPr>
              <a:t>e</a:t>
            </a:r>
            <a:r>
              <a:rPr lang="nl-NL" sz="2400" dirty="0">
                <a:sym typeface="Wingdings" panose="05000000000000000000" pitchFamily="2" charset="2"/>
              </a:rPr>
              <a:t> kwartaal 2023</a:t>
            </a:r>
          </a:p>
          <a:p>
            <a:r>
              <a:rPr lang="nl-NL" sz="2400" dirty="0">
                <a:sym typeface="Wingdings" panose="05000000000000000000" pitchFamily="2" charset="2"/>
              </a:rPr>
              <a:t>	- Peiling bewoners begin 2023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5656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E2E4-84F7-44B8-82AA-596AD387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Recycletarief in Noordoostpolder / </a:t>
            </a:r>
            <a:r>
              <a:rPr lang="nl-NL" sz="3200" b="1" dirty="0" err="1"/>
              <a:t>Espelervaart</a:t>
            </a:r>
            <a:endParaRPr lang="nl-NL" sz="32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7A0978-04DB-41E2-86F3-2DC37174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94" y="540652"/>
            <a:ext cx="2369243" cy="1806893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8696B8-852C-4902-9074-8AE2CC65B119}"/>
              </a:ext>
            </a:extLst>
          </p:cNvPr>
          <p:cNvSpPr txBox="1"/>
          <p:nvPr/>
        </p:nvSpPr>
        <p:spPr>
          <a:xfrm>
            <a:off x="961053" y="1847461"/>
            <a:ext cx="102730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Aanleiding / invoering recycletarief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Resultaten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Evaluatie 2023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Vragen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619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E2E4-84F7-44B8-82AA-596AD387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/>
              <a:t>Recycletarief in Noordoostpolder / Espelervaart</a:t>
            </a:r>
            <a:endParaRPr lang="nl-NL" sz="32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7A0978-04DB-41E2-86F3-2DC37174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37" y="458157"/>
            <a:ext cx="2369645" cy="18072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8696B8-852C-4902-9074-8AE2CC65B119}"/>
              </a:ext>
            </a:extLst>
          </p:cNvPr>
          <p:cNvSpPr txBox="1"/>
          <p:nvPr/>
        </p:nvSpPr>
        <p:spPr>
          <a:xfrm>
            <a:off x="959498" y="1839322"/>
            <a:ext cx="102730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Aanleiding / invoering recycletarief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dirty="0"/>
          </a:p>
          <a:p>
            <a:r>
              <a:rPr lang="nl-NL" sz="2800" dirty="0"/>
              <a:t>2020: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Koersdocument “Op naar 60 kilo restafval”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Uitvoeringsplan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Chippen minicontainers restafval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2800" dirty="0"/>
              <a:t>Bewoners keuze 140 / 240 liter</a:t>
            </a:r>
          </a:p>
          <a:p>
            <a:endParaRPr lang="nl-NL" sz="2800" dirty="0"/>
          </a:p>
          <a:p>
            <a:r>
              <a:rPr lang="nl-NL" sz="2800" dirty="0"/>
              <a:t>2021:</a:t>
            </a:r>
          </a:p>
          <a:p>
            <a:r>
              <a:rPr lang="nl-NL" sz="2800" dirty="0"/>
              <a:t>Start recycletarief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F7BBB7-BFC4-439B-BA8C-8594553CA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969" y="2691392"/>
            <a:ext cx="1800225" cy="25431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F82C8F7-9AFF-4406-985B-0B96549C2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842" y="3567867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7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E2E4-84F7-44B8-82AA-596AD387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Recycletarief in Noordoostpolder / </a:t>
            </a:r>
            <a:r>
              <a:rPr lang="nl-NL" sz="3200" b="1" dirty="0" err="1"/>
              <a:t>Espelervaart</a:t>
            </a:r>
            <a:endParaRPr lang="nl-NL" sz="32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7A0978-04DB-41E2-86F3-2DC37174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55" y="594439"/>
            <a:ext cx="2369645" cy="18072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8696B8-852C-4902-9074-8AE2CC65B119}"/>
              </a:ext>
            </a:extLst>
          </p:cNvPr>
          <p:cNvSpPr txBox="1"/>
          <p:nvPr/>
        </p:nvSpPr>
        <p:spPr>
          <a:xfrm>
            <a:off x="961053" y="1847461"/>
            <a:ext cx="102730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Afvalstoffenheffing opgedeeld in:</a:t>
            </a:r>
          </a:p>
          <a:p>
            <a:r>
              <a:rPr lang="nl-NL" sz="2800" dirty="0"/>
              <a:t>	- vastrecht (aanslag begin jaar)</a:t>
            </a:r>
          </a:p>
          <a:p>
            <a:r>
              <a:rPr lang="nl-NL" sz="2800" dirty="0"/>
              <a:t>	- variabel deel (aanslag na afloop jaar)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Flankerende maatregelen:</a:t>
            </a:r>
          </a:p>
          <a:p>
            <a:pPr lvl="1"/>
            <a:r>
              <a:rPr lang="nl-NL" sz="2800" dirty="0"/>
              <a:t>- voorzieningen op orde</a:t>
            </a:r>
          </a:p>
          <a:p>
            <a:pPr lvl="1"/>
            <a:r>
              <a:rPr lang="nl-NL" sz="2800" dirty="0"/>
              <a:t>- ruime openstelling milieustraat </a:t>
            </a:r>
          </a:p>
          <a:p>
            <a:pPr lvl="2"/>
            <a:r>
              <a:rPr lang="nl-NL" sz="2800" dirty="0"/>
              <a:t>-  gratis gedeelte</a:t>
            </a:r>
          </a:p>
          <a:p>
            <a:pPr marL="1200150" lvl="2" indent="-285750">
              <a:buFontTx/>
              <a:buChar char="-"/>
            </a:pPr>
            <a:r>
              <a:rPr lang="nl-NL" sz="2800" dirty="0"/>
              <a:t>betaald gedeelte</a:t>
            </a:r>
          </a:p>
          <a:p>
            <a:pPr lvl="1"/>
            <a:r>
              <a:rPr lang="nl-NL" sz="2800" dirty="0"/>
              <a:t>- regeling medisch afval</a:t>
            </a:r>
          </a:p>
          <a:p>
            <a:pPr lvl="1"/>
            <a:r>
              <a:rPr lang="nl-NL" sz="2800" dirty="0"/>
              <a:t>- regeling kwijtschelding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1BA5AF-8F20-47D3-957F-2426700FF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63" y="2691961"/>
            <a:ext cx="3630825" cy="35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E2E4-84F7-44B8-82AA-596AD387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Recycletarief in Noordoostpolder / </a:t>
            </a:r>
            <a:r>
              <a:rPr lang="nl-NL" sz="3200" b="1" dirty="0" err="1"/>
              <a:t>Espelervaart</a:t>
            </a:r>
            <a:endParaRPr lang="nl-NL" sz="32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7A0978-04DB-41E2-86F3-2DC37174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55" y="567547"/>
            <a:ext cx="2369645" cy="18072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8696B8-852C-4902-9074-8AE2CC65B119}"/>
              </a:ext>
            </a:extLst>
          </p:cNvPr>
          <p:cNvSpPr txBox="1"/>
          <p:nvPr/>
        </p:nvSpPr>
        <p:spPr>
          <a:xfrm>
            <a:off x="959498" y="1690688"/>
            <a:ext cx="10870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Wijze van afvalinzameling</a:t>
            </a:r>
          </a:p>
          <a:p>
            <a:endParaRPr lang="nl-NL" sz="2800" b="1" dirty="0"/>
          </a:p>
          <a:p>
            <a:r>
              <a:rPr lang="nl-NL" sz="2800" dirty="0"/>
              <a:t>Laagbouw:		minicontainers aan huis restafval, GFT, OPK, PBD</a:t>
            </a:r>
          </a:p>
          <a:p>
            <a:pPr marL="3028950" lvl="6" indent="-285750">
              <a:buFontTx/>
              <a:buChar char="-"/>
            </a:pPr>
            <a:r>
              <a:rPr lang="nl-NL" sz="2800" dirty="0"/>
              <a:t>Restafval, OPK en PBD:	4 wekelijks</a:t>
            </a:r>
          </a:p>
          <a:p>
            <a:pPr marL="3028950" lvl="6" indent="-285750">
              <a:buFontTx/>
              <a:buChar char="-"/>
            </a:pPr>
            <a:r>
              <a:rPr lang="nl-NL" sz="2800" dirty="0"/>
              <a:t>GFT:			2 wekelijks </a:t>
            </a:r>
          </a:p>
          <a:p>
            <a:pPr lvl="8"/>
            <a:r>
              <a:rPr lang="nl-NL" sz="2800" dirty="0"/>
              <a:t>			(groeiseizoen wekelijks)</a:t>
            </a:r>
          </a:p>
          <a:p>
            <a:endParaRPr lang="nl-NL" sz="2800" dirty="0"/>
          </a:p>
          <a:p>
            <a:r>
              <a:rPr lang="nl-NL" sz="2800" dirty="0"/>
              <a:t>Hoogbouw:		ondergrondse container restafval</a:t>
            </a:r>
          </a:p>
          <a:p>
            <a:pPr lvl="6"/>
            <a:r>
              <a:rPr lang="nl-NL" sz="2800" dirty="0"/>
              <a:t>verzamelcontainers voor GFT, OPK</a:t>
            </a:r>
          </a:p>
          <a:p>
            <a:pPr lvl="6"/>
            <a:r>
              <a:rPr lang="nl-NL" sz="2800" dirty="0"/>
              <a:t>zakken los PBD (2 wekelijks)</a:t>
            </a:r>
          </a:p>
        </p:txBody>
      </p:sp>
    </p:spTree>
    <p:extLst>
      <p:ext uri="{BB962C8B-B14F-4D97-AF65-F5344CB8AC3E}">
        <p14:creationId xmlns:p14="http://schemas.microsoft.com/office/powerpoint/2010/main" val="85901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E2E4-84F7-44B8-82AA-596AD387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Recycletarief in Noordoostpolder/ </a:t>
            </a:r>
            <a:r>
              <a:rPr lang="nl-NL" sz="3200" b="1" dirty="0" err="1"/>
              <a:t>Espelervaart</a:t>
            </a:r>
            <a:endParaRPr lang="nl-NL" sz="32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7A0978-04DB-41E2-86F3-2DC37174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55" y="594439"/>
            <a:ext cx="2369645" cy="18072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8696B8-852C-4902-9074-8AE2CC65B119}"/>
              </a:ext>
            </a:extLst>
          </p:cNvPr>
          <p:cNvSpPr txBox="1"/>
          <p:nvPr/>
        </p:nvSpPr>
        <p:spPr>
          <a:xfrm>
            <a:off x="959498" y="1595021"/>
            <a:ext cx="102730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Resultaten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</p:txBody>
      </p:sp>
      <p:graphicFrame>
        <p:nvGraphicFramePr>
          <p:cNvPr id="4" name="Tabel 6">
            <a:extLst>
              <a:ext uri="{FF2B5EF4-FFF2-40B4-BE49-F238E27FC236}">
                <a16:creationId xmlns:a16="http://schemas.microsoft.com/office/drawing/2014/main" id="{2FFB7D66-63B8-46B6-8F44-01F22A955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7368"/>
              </p:ext>
            </p:extLst>
          </p:nvPr>
        </p:nvGraphicFramePr>
        <p:xfrm>
          <a:off x="1268395" y="2226237"/>
          <a:ext cx="81280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138">
                  <a:extLst>
                    <a:ext uri="{9D8B030D-6E8A-4147-A177-3AD203B41FA5}">
                      <a16:colId xmlns:a16="http://schemas.microsoft.com/office/drawing/2014/main" val="2602929751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3556906268"/>
                    </a:ext>
                  </a:extLst>
                </a:gridCol>
                <a:gridCol w="1492068">
                  <a:extLst>
                    <a:ext uri="{9D8B030D-6E8A-4147-A177-3AD203B41FA5}">
                      <a16:colId xmlns:a16="http://schemas.microsoft.com/office/drawing/2014/main" val="30000521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81091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Deelstroom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2020</a:t>
                      </a:r>
                    </a:p>
                    <a:p>
                      <a:pPr algn="ctr"/>
                      <a:r>
                        <a:rPr lang="nl-NL" sz="2000" dirty="0"/>
                        <a:t>(ton)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2021</a:t>
                      </a:r>
                    </a:p>
                    <a:p>
                      <a:pPr algn="ctr"/>
                      <a:r>
                        <a:rPr lang="nl-NL" sz="2000" dirty="0"/>
                        <a:t>(ton)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verschil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9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(Fijn) Restafval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5.455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3.694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- 32,3%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7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GFT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8.011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8.239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+ 2,9%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50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PBD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1.685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1.842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+ 9,3%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52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Papier/karton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2.718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2.754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+ 1,3%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61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Glas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1.059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+ 21,4%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476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Textiel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+ 4,2%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12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Grof restafval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1.286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1.194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- 7,2%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6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Grof vuil deelstromen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9.340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9.413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+ 0,8%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60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53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E2E4-84F7-44B8-82AA-596AD387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Recycletarief in Noordoostpolder/ </a:t>
            </a:r>
            <a:r>
              <a:rPr lang="nl-NL" sz="3200" b="1" dirty="0" err="1"/>
              <a:t>Espelervaart</a:t>
            </a:r>
            <a:endParaRPr lang="nl-NL" sz="32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7A0978-04DB-41E2-86F3-2DC37174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55" y="594439"/>
            <a:ext cx="2369645" cy="18072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8696B8-852C-4902-9074-8AE2CC65B119}"/>
              </a:ext>
            </a:extLst>
          </p:cNvPr>
          <p:cNvSpPr txBox="1"/>
          <p:nvPr/>
        </p:nvSpPr>
        <p:spPr>
          <a:xfrm>
            <a:off x="959498" y="1571626"/>
            <a:ext cx="102730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2021: 101 kg restafval/ inwoner (2020: 142 kg)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Aanbiedingen restafval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Aanbied-% mini’s restafval:	50% (voorheen &gt; 95%)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7B2E4006-F8D7-4237-8837-9723C20B3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80435"/>
              </p:ext>
            </p:extLst>
          </p:nvPr>
        </p:nvGraphicFramePr>
        <p:xfrm>
          <a:off x="1357582" y="2963379"/>
          <a:ext cx="947683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945">
                  <a:extLst>
                    <a:ext uri="{9D8B030D-6E8A-4147-A177-3AD203B41FA5}">
                      <a16:colId xmlns:a16="http://schemas.microsoft.com/office/drawing/2014/main" val="245551925"/>
                    </a:ext>
                  </a:extLst>
                </a:gridCol>
                <a:gridCol w="3158945">
                  <a:extLst>
                    <a:ext uri="{9D8B030D-6E8A-4147-A177-3AD203B41FA5}">
                      <a16:colId xmlns:a16="http://schemas.microsoft.com/office/drawing/2014/main" val="4290610259"/>
                    </a:ext>
                  </a:extLst>
                </a:gridCol>
                <a:gridCol w="3158945">
                  <a:extLst>
                    <a:ext uri="{9D8B030D-6E8A-4147-A177-3AD203B41FA5}">
                      <a16:colId xmlns:a16="http://schemas.microsoft.com/office/drawing/2014/main" val="13344319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sz="2000" dirty="0"/>
                        <a:t>Categorie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NOP gemiddeld</a:t>
                      </a:r>
                    </a:p>
                    <a:p>
                      <a:pPr algn="ctr"/>
                      <a:r>
                        <a:rPr lang="nl-NL" sz="2000" dirty="0"/>
                        <a:t>(aanbiedingen </a:t>
                      </a:r>
                    </a:p>
                    <a:p>
                      <a:pPr algn="ctr"/>
                      <a:r>
                        <a:rPr lang="nl-NL" sz="2000" dirty="0"/>
                        <a:t>restafval  per jaar)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err="1"/>
                        <a:t>Espelervaart</a:t>
                      </a:r>
                      <a:r>
                        <a:rPr lang="nl-NL" sz="2000" dirty="0"/>
                        <a:t> gemiddeld</a:t>
                      </a:r>
                    </a:p>
                    <a:p>
                      <a:pPr algn="ctr"/>
                      <a:r>
                        <a:rPr lang="nl-NL" sz="2000" dirty="0"/>
                        <a:t>(aanbiedingen</a:t>
                      </a:r>
                    </a:p>
                    <a:p>
                      <a:pPr algn="ctr"/>
                      <a:r>
                        <a:rPr lang="nl-NL" sz="2000" dirty="0"/>
                        <a:t> restafval  per jaar)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Hoogbouw </a:t>
                      </a:r>
                    </a:p>
                    <a:p>
                      <a:r>
                        <a:rPr lang="nl-NL" sz="2000" dirty="0"/>
                        <a:t>(ondergrondse container)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27,3 * /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29,1 * / jaar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8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Laagbouw</a:t>
                      </a:r>
                    </a:p>
                    <a:p>
                      <a:r>
                        <a:rPr lang="nl-NL" sz="2000" dirty="0"/>
                        <a:t>(140 liter minicontainer)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5,3 * /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5,1 * / jaar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05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Laagbouw</a:t>
                      </a:r>
                    </a:p>
                    <a:p>
                      <a:r>
                        <a:rPr lang="nl-NL" sz="2000" dirty="0"/>
                        <a:t>(240 liter minicontainer)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6,9 * /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6,9 * / jaar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0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98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E2E4-84F7-44B8-82AA-596AD387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Recycletarief in Noordoostpolder / </a:t>
            </a:r>
            <a:r>
              <a:rPr lang="nl-NL" sz="3200" b="1" dirty="0" err="1"/>
              <a:t>Espelervaart</a:t>
            </a:r>
            <a:endParaRPr lang="nl-NL" sz="32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7A0978-04DB-41E2-86F3-2DC37174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54" y="592711"/>
            <a:ext cx="2369646" cy="18072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8696B8-852C-4902-9074-8AE2CC65B119}"/>
              </a:ext>
            </a:extLst>
          </p:cNvPr>
          <p:cNvSpPr txBox="1"/>
          <p:nvPr/>
        </p:nvSpPr>
        <p:spPr>
          <a:xfrm>
            <a:off x="959498" y="1698966"/>
            <a:ext cx="10273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Wat zit er nog in het restafval (kg/</a:t>
            </a:r>
            <a:r>
              <a:rPr lang="nl-NL" sz="2800" dirty="0" err="1"/>
              <a:t>inwoner.jr</a:t>
            </a:r>
            <a:r>
              <a:rPr lang="nl-NL" sz="28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lvl="1"/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 (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C12530-876A-48FC-8676-12D4EF251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7" t="19115" r="70536" b="37892"/>
          <a:stretch/>
        </p:blipFill>
        <p:spPr>
          <a:xfrm>
            <a:off x="1254275" y="2399911"/>
            <a:ext cx="7313804" cy="40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6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E2E4-84F7-44B8-82AA-596AD387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Recycletarief in Noordoostpolder / </a:t>
            </a:r>
            <a:r>
              <a:rPr lang="nl-NL" sz="3200" b="1" dirty="0" err="1"/>
              <a:t>Espelervaart</a:t>
            </a:r>
            <a:endParaRPr lang="nl-NL" sz="32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7A0978-04DB-41E2-86F3-2DC37174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996" y="473417"/>
            <a:ext cx="1454118" cy="1108977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D8696B8-852C-4902-9074-8AE2CC65B119}"/>
              </a:ext>
            </a:extLst>
          </p:cNvPr>
          <p:cNvSpPr txBox="1"/>
          <p:nvPr/>
        </p:nvSpPr>
        <p:spPr>
          <a:xfrm>
            <a:off x="772886" y="1505365"/>
            <a:ext cx="1027300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/>
              <a:t>Tarieven Afvalstoffenheffing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400" dirty="0"/>
              <a:t>Circa 80% totale lasten in vastrecht, ca 20% in variabel tarief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D4AD8590-B987-422D-BFF1-7182BE786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98119"/>
              </p:ext>
            </p:extLst>
          </p:nvPr>
        </p:nvGraphicFramePr>
        <p:xfrm>
          <a:off x="1293768" y="1988191"/>
          <a:ext cx="9752121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611">
                  <a:extLst>
                    <a:ext uri="{9D8B030D-6E8A-4147-A177-3AD203B41FA5}">
                      <a16:colId xmlns:a16="http://schemas.microsoft.com/office/drawing/2014/main" val="746612445"/>
                    </a:ext>
                  </a:extLst>
                </a:gridCol>
                <a:gridCol w="1637892">
                  <a:extLst>
                    <a:ext uri="{9D8B030D-6E8A-4147-A177-3AD203B41FA5}">
                      <a16:colId xmlns:a16="http://schemas.microsoft.com/office/drawing/2014/main" val="2375220431"/>
                    </a:ext>
                  </a:extLst>
                </a:gridCol>
                <a:gridCol w="1683645">
                  <a:extLst>
                    <a:ext uri="{9D8B030D-6E8A-4147-A177-3AD203B41FA5}">
                      <a16:colId xmlns:a16="http://schemas.microsoft.com/office/drawing/2014/main" val="3334803289"/>
                    </a:ext>
                  </a:extLst>
                </a:gridCol>
                <a:gridCol w="2799973">
                  <a:extLst>
                    <a:ext uri="{9D8B030D-6E8A-4147-A177-3AD203B41FA5}">
                      <a16:colId xmlns:a16="http://schemas.microsoft.com/office/drawing/2014/main" val="643159499"/>
                    </a:ext>
                  </a:extLst>
                </a:gridCol>
              </a:tblGrid>
              <a:tr h="324120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15587"/>
                  </a:ext>
                </a:extLst>
              </a:tr>
              <a:tr h="1031291">
                <a:tc>
                  <a:txBody>
                    <a:bodyPr/>
                    <a:lstStyle/>
                    <a:p>
                      <a:r>
                        <a:rPr lang="nl-NL" sz="1800" u="sng" dirty="0"/>
                        <a:t>Vastrecht ASH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1 persoons HH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 err="1"/>
                        <a:t>meerpersoons</a:t>
                      </a:r>
                      <a:r>
                        <a:rPr lang="nl-NL" sz="1800" dirty="0"/>
                        <a:t> HH</a:t>
                      </a:r>
                    </a:p>
                    <a:p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  <a:p>
                      <a:pPr algn="ctr"/>
                      <a:r>
                        <a:rPr lang="nl-NL" sz="1800" dirty="0"/>
                        <a:t>€ 243,48</a:t>
                      </a:r>
                    </a:p>
                    <a:p>
                      <a:pPr algn="ctr"/>
                      <a:r>
                        <a:rPr lang="nl-NL" sz="1800" dirty="0"/>
                        <a:t>€ 286,44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  <a:p>
                      <a:pPr algn="ctr"/>
                      <a:r>
                        <a:rPr lang="nl-NL" sz="1800" dirty="0"/>
                        <a:t>€ 202,50</a:t>
                      </a:r>
                    </a:p>
                    <a:p>
                      <a:pPr algn="ctr"/>
                      <a:r>
                        <a:rPr lang="nl-NL" sz="1800" dirty="0"/>
                        <a:t>€ 212,50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  <a:p>
                      <a:pPr algn="ctr"/>
                      <a:r>
                        <a:rPr lang="nl-NL" sz="1800" dirty="0"/>
                        <a:t>€ 223,80 (*) </a:t>
                      </a:r>
                    </a:p>
                    <a:p>
                      <a:pPr algn="ctr"/>
                      <a:r>
                        <a:rPr lang="nl-NL" sz="1800" dirty="0"/>
                        <a:t>€ 233,80 (*)</a:t>
                      </a:r>
                    </a:p>
                    <a:p>
                      <a:pPr algn="ctr"/>
                      <a:r>
                        <a:rPr lang="nl-NL" sz="1800" i="1" dirty="0"/>
                        <a:t>(*) 19,05 eenmalige korting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69296"/>
                  </a:ext>
                </a:extLst>
              </a:tr>
              <a:tr h="2209910">
                <a:tc>
                  <a:txBody>
                    <a:bodyPr/>
                    <a:lstStyle/>
                    <a:p>
                      <a:r>
                        <a:rPr lang="nl-NL" sz="1800" u="sng" dirty="0"/>
                        <a:t>Variabel tarief restafval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140 liter MC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240 liter MC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60 liter OC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1</a:t>
                      </a:r>
                      <a:r>
                        <a:rPr lang="nl-NL" sz="1800" baseline="30000" dirty="0"/>
                        <a:t>e</a:t>
                      </a:r>
                      <a:r>
                        <a:rPr lang="nl-NL" sz="1800" dirty="0"/>
                        <a:t> t/m 2</a:t>
                      </a:r>
                      <a:r>
                        <a:rPr lang="nl-NL" sz="1800" baseline="30000" dirty="0"/>
                        <a:t>e</a:t>
                      </a:r>
                      <a:r>
                        <a:rPr lang="nl-NL" sz="1800" dirty="0"/>
                        <a:t> bezoek Milieustraat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3</a:t>
                      </a:r>
                      <a:r>
                        <a:rPr lang="nl-NL" sz="1800" baseline="30000" dirty="0"/>
                        <a:t>e</a:t>
                      </a:r>
                      <a:r>
                        <a:rPr lang="nl-NL" sz="1800" dirty="0"/>
                        <a:t> t/m 5</a:t>
                      </a:r>
                      <a:r>
                        <a:rPr lang="nl-NL" sz="1800" baseline="30000" dirty="0"/>
                        <a:t>e</a:t>
                      </a:r>
                      <a:r>
                        <a:rPr lang="nl-NL" sz="1800" dirty="0"/>
                        <a:t> bezoek Milieustraat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6</a:t>
                      </a:r>
                      <a:r>
                        <a:rPr lang="nl-NL" sz="1800" baseline="30000" dirty="0"/>
                        <a:t>e</a:t>
                      </a:r>
                      <a:r>
                        <a:rPr lang="nl-NL" sz="1800" dirty="0"/>
                        <a:t> t/m 10</a:t>
                      </a:r>
                      <a:r>
                        <a:rPr lang="nl-NL" sz="1800" baseline="30000" dirty="0"/>
                        <a:t>e</a:t>
                      </a:r>
                      <a:r>
                        <a:rPr lang="nl-NL" sz="1800" dirty="0"/>
                        <a:t> bezoek Milieustraat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dirty="0"/>
                        <a:t>Elk bezoek boven 10</a:t>
                      </a:r>
                      <a:r>
                        <a:rPr lang="nl-NL" sz="1800" baseline="30000" dirty="0"/>
                        <a:t>e</a:t>
                      </a:r>
                      <a:r>
                        <a:rPr lang="nl-NL" sz="1800" dirty="0"/>
                        <a:t> Milieustraat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  <a:p>
                      <a:pPr algn="ctr"/>
                      <a:endParaRPr lang="nl-NL" sz="1800" dirty="0"/>
                    </a:p>
                    <a:p>
                      <a:pPr algn="ctr"/>
                      <a:r>
                        <a:rPr lang="nl-NL" sz="1800" dirty="0"/>
                        <a:t>n.v.t.</a:t>
                      </a:r>
                    </a:p>
                    <a:p>
                      <a:pPr algn="ctr"/>
                      <a:endParaRPr lang="nl-NL" sz="1800" dirty="0"/>
                    </a:p>
                    <a:p>
                      <a:pPr algn="ctr"/>
                      <a:endParaRPr lang="nl-NL" sz="1800" dirty="0"/>
                    </a:p>
                    <a:p>
                      <a:pPr algn="ctr"/>
                      <a:r>
                        <a:rPr lang="nl-NL" sz="1800" dirty="0"/>
                        <a:t>Gratis</a:t>
                      </a:r>
                    </a:p>
                    <a:p>
                      <a:pPr algn="ctr"/>
                      <a:r>
                        <a:rPr lang="nl-NL" sz="1800" dirty="0"/>
                        <a:t>€ 5,00</a:t>
                      </a:r>
                    </a:p>
                    <a:p>
                      <a:pPr algn="ctr"/>
                      <a:r>
                        <a:rPr lang="nl-NL" sz="1800" dirty="0"/>
                        <a:t>€ 10,00</a:t>
                      </a:r>
                    </a:p>
                    <a:p>
                      <a:pPr algn="ctr"/>
                      <a:r>
                        <a:rPr lang="nl-NL" sz="1800" dirty="0"/>
                        <a:t>€ 15,00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  <a:p>
                      <a:pPr algn="ctr"/>
                      <a:r>
                        <a:rPr lang="nl-NL" sz="1800" dirty="0"/>
                        <a:t>€ 6,93</a:t>
                      </a:r>
                    </a:p>
                    <a:p>
                      <a:pPr algn="ctr"/>
                      <a:r>
                        <a:rPr lang="nl-NL" sz="1800" dirty="0"/>
                        <a:t>€ 11,84</a:t>
                      </a:r>
                    </a:p>
                    <a:p>
                      <a:pPr algn="ctr"/>
                      <a:r>
                        <a:rPr lang="nl-NL" sz="1800" dirty="0"/>
                        <a:t>€ 2,95</a:t>
                      </a:r>
                    </a:p>
                    <a:p>
                      <a:pPr algn="ctr"/>
                      <a:endParaRPr lang="nl-NL" sz="1800" dirty="0"/>
                    </a:p>
                    <a:p>
                      <a:pPr algn="ctr"/>
                      <a:r>
                        <a:rPr lang="nl-NL" sz="1800" dirty="0"/>
                        <a:t>Gratis</a:t>
                      </a:r>
                    </a:p>
                    <a:p>
                      <a:pPr algn="ctr"/>
                      <a:r>
                        <a:rPr lang="nl-NL" sz="1800" dirty="0"/>
                        <a:t>€ 5,50</a:t>
                      </a:r>
                    </a:p>
                    <a:p>
                      <a:pPr algn="ctr"/>
                      <a:r>
                        <a:rPr lang="nl-NL" sz="1800" dirty="0"/>
                        <a:t>€ 11,00</a:t>
                      </a:r>
                    </a:p>
                    <a:p>
                      <a:pPr algn="ctr"/>
                      <a:r>
                        <a:rPr lang="nl-NL" sz="1800" dirty="0"/>
                        <a:t>€ 16,50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  <a:p>
                      <a:pPr algn="ctr"/>
                      <a:r>
                        <a:rPr lang="nl-NL" sz="1800" dirty="0"/>
                        <a:t>€ 7,81</a:t>
                      </a:r>
                    </a:p>
                    <a:p>
                      <a:pPr algn="ctr"/>
                      <a:r>
                        <a:rPr lang="nl-NL" sz="1800" dirty="0"/>
                        <a:t>€ 13,39</a:t>
                      </a:r>
                    </a:p>
                    <a:p>
                      <a:pPr algn="ctr"/>
                      <a:r>
                        <a:rPr lang="nl-NL" sz="1800" dirty="0"/>
                        <a:t>€ 3,34</a:t>
                      </a:r>
                    </a:p>
                    <a:p>
                      <a:pPr algn="ctr"/>
                      <a:endParaRPr lang="nl-NL" sz="1800" dirty="0"/>
                    </a:p>
                    <a:p>
                      <a:pPr algn="ctr"/>
                      <a:r>
                        <a:rPr lang="nl-NL" sz="1800" dirty="0"/>
                        <a:t>Gratis</a:t>
                      </a:r>
                    </a:p>
                    <a:p>
                      <a:pPr algn="ctr"/>
                      <a:r>
                        <a:rPr lang="nl-NL" sz="1800" dirty="0"/>
                        <a:t>€ 6,50</a:t>
                      </a:r>
                    </a:p>
                    <a:p>
                      <a:pPr algn="ctr"/>
                      <a:r>
                        <a:rPr lang="nl-NL" sz="1800" dirty="0"/>
                        <a:t>€ 20,00</a:t>
                      </a:r>
                    </a:p>
                    <a:p>
                      <a:pPr algn="ctr"/>
                      <a:r>
                        <a:rPr lang="nl-NL" sz="1800" dirty="0"/>
                        <a:t>€ 50,00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6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5300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555</Words>
  <Application>Microsoft Office PowerPoint</Application>
  <PresentationFormat>Breedbeeld</PresentationFormat>
  <Paragraphs>230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Kantoorthema</vt:lpstr>
      <vt:lpstr>Recycletarief in Noordoostpolder  thema bijeenkomst afval wijk Espelervaart 24 oktober 2022    Arjan-Kees Brinkman  Adviseur afval </vt:lpstr>
      <vt:lpstr>Recycletarief in Noordoostpolder / Espelervaart</vt:lpstr>
      <vt:lpstr>Recycletarief in Noordoostpolder / Espelervaart</vt:lpstr>
      <vt:lpstr>Recycletarief in Noordoostpolder / Espelervaart</vt:lpstr>
      <vt:lpstr>Recycletarief in Noordoostpolder / Espelervaart</vt:lpstr>
      <vt:lpstr>Recycletarief in Noordoostpolder/ Espelervaart</vt:lpstr>
      <vt:lpstr>Recycletarief in Noordoostpolder/ Espelervaart</vt:lpstr>
      <vt:lpstr>Recycletarief in Noordoostpolder / Espelervaart</vt:lpstr>
      <vt:lpstr>Recycletarief in Noordoostpolder / Espelervaart</vt:lpstr>
      <vt:lpstr>Recycletarief in Noordoostpolder / Espelervaart</vt:lpstr>
      <vt:lpstr>Recycletarief in Noordoostpolder / Espelervaart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Recycletarief in Noordoostpolder</dc:title>
  <dc:creator>Brinkman, Arjan-Kees</dc:creator>
  <cp:lastModifiedBy>Brinkman, Arjan-Kees</cp:lastModifiedBy>
  <cp:revision>46</cp:revision>
  <cp:lastPrinted>2022-10-18T07:35:45Z</cp:lastPrinted>
  <dcterms:created xsi:type="dcterms:W3CDTF">2022-07-08T06:25:20Z</dcterms:created>
  <dcterms:modified xsi:type="dcterms:W3CDTF">2022-10-24T01:05:39Z</dcterms:modified>
</cp:coreProperties>
</file>